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8" r:id="rId2"/>
    <p:sldId id="277" r:id="rId3"/>
    <p:sldId id="263" r:id="rId4"/>
    <p:sldId id="279" r:id="rId5"/>
    <p:sldId id="281" r:id="rId6"/>
    <p:sldId id="291" r:id="rId7"/>
    <p:sldId id="292" r:id="rId8"/>
    <p:sldId id="275" r:id="rId9"/>
    <p:sldId id="257" r:id="rId10"/>
    <p:sldId id="276" r:id="rId11"/>
    <p:sldId id="260" r:id="rId12"/>
    <p:sldId id="261" r:id="rId13"/>
    <p:sldId id="271" r:id="rId14"/>
    <p:sldId id="273" r:id="rId15"/>
    <p:sldId id="259" r:id="rId16"/>
    <p:sldId id="274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264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3C4743"/>
    <a:srgbClr val="E7D36F"/>
    <a:srgbClr val="DDC237"/>
    <a:srgbClr val="E5E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513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 custT="1"/>
      <dgm:spPr/>
      <dgm:t>
        <a:bodyPr/>
        <a:lstStyle/>
        <a:p>
          <a:r>
            <a:rPr lang="en-US" sz="2400" b="1" dirty="0">
              <a:solidFill>
                <a:schemeClr val="bg1">
                  <a:lumMod val="10000"/>
                </a:schemeClr>
              </a:solidFill>
            </a:rPr>
            <a:t>Computers</a:t>
          </a:r>
        </a:p>
        <a:p>
          <a:r>
            <a:rPr lang="en-US" sz="1800" b="0" i="0" dirty="0">
              <a:solidFill>
                <a:schemeClr val="tx1"/>
              </a:solidFill>
            </a:rPr>
            <a:t>The software and files are both stored as huge strings of 1s and 0s. Binary math is discrete mathematics.</a:t>
          </a:r>
          <a:endParaRPr lang="en-US" sz="2400" dirty="0">
            <a:solidFill>
              <a:schemeClr val="tx1"/>
            </a:solidFill>
          </a:endParaRP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2"/>
              </a:solidFill>
            </a:rPr>
            <a:t>Google Maps</a:t>
          </a:r>
          <a:r>
            <a:rPr lang="en-US" sz="2400" b="0" i="0" dirty="0">
              <a:solidFill>
                <a:schemeClr val="tx2"/>
              </a:solidFill>
            </a:rPr>
            <a:t> </a:t>
          </a:r>
        </a:p>
        <a:p>
          <a:r>
            <a:rPr lang="en-US" sz="1800" b="0" i="0" dirty="0">
              <a:solidFill>
                <a:srgbClr val="3C4743"/>
              </a:solidFill>
            </a:rPr>
            <a:t>It uses discrete mathematics to determine fastest driving routes and times.</a:t>
          </a:r>
          <a:endParaRPr lang="en-US" sz="1800" dirty="0">
            <a:solidFill>
              <a:srgbClr val="3C4743"/>
            </a:solidFill>
          </a:endParaRP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 custT="1"/>
      <dgm:spPr/>
      <dgm:t>
        <a:bodyPr/>
        <a:lstStyle/>
        <a:p>
          <a:r>
            <a:rPr lang="en-IN" sz="2400" b="1" i="0" dirty="0">
              <a:solidFill>
                <a:schemeClr val="bg1">
                  <a:lumMod val="10000"/>
                </a:schemeClr>
              </a:solidFill>
            </a:rPr>
            <a:t>Cryptography</a:t>
          </a:r>
        </a:p>
        <a:p>
          <a:r>
            <a:rPr lang="en-US" sz="1600" b="0" i="0" dirty="0">
              <a:solidFill>
                <a:schemeClr val="tx1"/>
              </a:solidFill>
            </a:rPr>
            <a:t>Encryption and decryption are part of cryptography, which is part of discrete mathematics. For example, secure internet shopping uses public-key cryptography.</a:t>
          </a:r>
          <a:endParaRPr lang="en-US" sz="2000" dirty="0">
            <a:solidFill>
              <a:schemeClr val="tx1"/>
            </a:solidFill>
          </a:endParaRP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 custT="1"/>
      <dgm:spPr/>
      <dgm:t>
        <a:bodyPr/>
        <a:lstStyle/>
        <a:p>
          <a:endParaRPr lang="en-US" sz="2300" b="1" i="0" dirty="0"/>
        </a:p>
        <a:p>
          <a:r>
            <a:rPr lang="en-US" sz="2300" b="1" i="0" dirty="0">
              <a:solidFill>
                <a:schemeClr val="bg1">
                  <a:lumMod val="10000"/>
                </a:schemeClr>
              </a:solidFill>
            </a:rPr>
            <a:t>Digital image processing</a:t>
          </a:r>
        </a:p>
        <a:p>
          <a:r>
            <a:rPr lang="en-US" sz="1800" b="0" i="0" dirty="0">
              <a:solidFill>
                <a:schemeClr val="tx1"/>
              </a:solidFill>
            </a:rPr>
            <a:t>It uses discrete mathematics to merge images or apply filters.</a:t>
          </a:r>
          <a:endParaRPr lang="en-US" sz="1800" b="1" i="0" dirty="0">
            <a:solidFill>
              <a:schemeClr val="tx1"/>
            </a:solidFill>
          </a:endParaRPr>
        </a:p>
        <a:p>
          <a:r>
            <a:rPr lang="en-US" sz="2300" b="0" i="0" dirty="0"/>
            <a:t> </a:t>
          </a:r>
          <a:endParaRPr lang="en-US" sz="2300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 custLinFactNeighborX="-41750" custLinFactNeighborY="-1082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4037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>
                  <a:lumMod val="10000"/>
                </a:schemeClr>
              </a:solidFill>
            </a:rPr>
            <a:t>Computers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tx1"/>
              </a:solidFill>
            </a:rPr>
            <a:t>The software and files are both stored as huge strings of 1s and 0s. Binary math is discrete mathematics.</a:t>
          </a:r>
          <a:endParaRPr lang="en-US" sz="2400" kern="1200" dirty="0">
            <a:solidFill>
              <a:schemeClr val="tx1"/>
            </a:solidFill>
          </a:endParaRPr>
        </a:p>
      </dsp:txBody>
      <dsp:txXfrm rot="5400000">
        <a:off x="1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2"/>
              </a:solidFill>
            </a:rPr>
            <a:t>Google Maps</a:t>
          </a:r>
          <a:r>
            <a:rPr lang="en-US" sz="2400" b="0" i="0" kern="1200" dirty="0">
              <a:solidFill>
                <a:schemeClr val="tx2"/>
              </a:solidFill>
            </a:rPr>
            <a:t> 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3C4743"/>
              </a:solidFill>
            </a:rPr>
            <a:t>It uses discrete mathematics to determine fastest driving routes and times.</a:t>
          </a:r>
          <a:endParaRPr lang="en-US" sz="1800" kern="1200" dirty="0">
            <a:solidFill>
              <a:srgbClr val="3C4743"/>
            </a:solidFill>
          </a:endParaRPr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>
              <a:solidFill>
                <a:schemeClr val="bg1">
                  <a:lumMod val="10000"/>
                </a:schemeClr>
              </a:solidFill>
            </a:rPr>
            <a:t>Cryptography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1"/>
              </a:solidFill>
            </a:rPr>
            <a:t>Encryption and decryption are part of cryptography, which is part of discrete mathematics. For example, secure internet shopping uses public-key cryptography.</a:t>
          </a:r>
          <a:endParaRPr lang="en-US" sz="2000" kern="1200" dirty="0">
            <a:solidFill>
              <a:schemeClr val="tx1"/>
            </a:solidFill>
          </a:endParaRP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05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b="1" i="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>
              <a:solidFill>
                <a:schemeClr val="bg1">
                  <a:lumMod val="10000"/>
                </a:schemeClr>
              </a:solidFill>
            </a:rPr>
            <a:t>Digital image processing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tx1"/>
              </a:solidFill>
            </a:rPr>
            <a:t>It uses discrete mathematics to merge images or apply filters.</a:t>
          </a:r>
          <a:endParaRPr lang="en-US" sz="1800" b="1" i="0" kern="1200" dirty="0">
            <a:solidFill>
              <a:schemeClr val="tx1"/>
            </a:solidFill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 </a:t>
          </a:r>
          <a:endParaRPr lang="en-US" sz="2300" kern="1200" dirty="0"/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3/7/2020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3/7/2020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3/7/2020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Recurrence Relation &amp; Generating Function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Discrete Math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Backtracking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9758" y="1828457"/>
            <a:ext cx="5282242" cy="5029544"/>
          </a:xfrm>
        </p:spPr>
        <p:txBody>
          <a:bodyPr>
            <a:normAutofit/>
          </a:bodyPr>
          <a:lstStyle/>
          <a:p>
            <a:r>
              <a:rPr lang="en-US" sz="2000" dirty="0"/>
              <a:t>Example:- an=an-1 +3 , a1=2</a:t>
            </a:r>
          </a:p>
          <a:p>
            <a:pPr>
              <a:buNone/>
            </a:pPr>
            <a:r>
              <a:rPr lang="en-US" sz="2000" dirty="0"/>
              <a:t>  Then        an-1 = an-2 +3 </a:t>
            </a:r>
          </a:p>
          <a:p>
            <a:pPr>
              <a:buNone/>
            </a:pPr>
            <a:r>
              <a:rPr lang="en-US" sz="2000" dirty="0"/>
              <a:t>                 an-2 = an-3 +3</a:t>
            </a:r>
          </a:p>
          <a:p>
            <a:pPr>
              <a:buNone/>
            </a:pPr>
            <a:r>
              <a:rPr lang="en-US" sz="2000" dirty="0"/>
              <a:t>                 an-3 = an-4 +3 and so on.</a:t>
            </a:r>
          </a:p>
          <a:p>
            <a:pPr>
              <a:buNone/>
            </a:pPr>
            <a:r>
              <a:rPr lang="en-US" sz="2000" dirty="0"/>
              <a:t>Therefore,</a:t>
            </a:r>
          </a:p>
          <a:p>
            <a:pPr>
              <a:buNone/>
            </a:pPr>
            <a:r>
              <a:rPr lang="en-US" sz="2000" dirty="0"/>
              <a:t> 	  an=an-1 +3 </a:t>
            </a:r>
          </a:p>
          <a:p>
            <a:pPr>
              <a:buNone/>
            </a:pPr>
            <a:r>
              <a:rPr lang="en-US" sz="2000" dirty="0"/>
              <a:t>       =(an-2 +3 )+3 =an-2 +2*3 </a:t>
            </a:r>
          </a:p>
          <a:p>
            <a:pPr>
              <a:buNone/>
            </a:pPr>
            <a:r>
              <a:rPr lang="en-US" sz="2000" dirty="0"/>
              <a:t>      =(an-3 +3)+6 =an-3 +3*3 . . . .</a:t>
            </a:r>
          </a:p>
          <a:p>
            <a:pPr>
              <a:buNone/>
            </a:pPr>
            <a:r>
              <a:rPr lang="en-US" sz="2000" dirty="0"/>
              <a:t>      =a1+(n-1)*3.</a:t>
            </a:r>
          </a:p>
          <a:p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E776E5-DDE7-416D-99BF-82DCEFB06EED}"/>
              </a:ext>
            </a:extLst>
          </p:cNvPr>
          <p:cNvSpPr/>
          <p:nvPr/>
        </p:nvSpPr>
        <p:spPr>
          <a:xfrm>
            <a:off x="7211682" y="6150114"/>
            <a:ext cx="42873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So,</a:t>
            </a:r>
          </a:p>
          <a:p>
            <a:pPr>
              <a:buNone/>
            </a:pPr>
            <a:r>
              <a:rPr lang="en-US" sz="2000" dirty="0"/>
              <a:t>an =2+(n-1)*3 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B8203-AD43-4D49-8ABF-3D01E204C135}"/>
              </a:ext>
            </a:extLst>
          </p:cNvPr>
          <p:cNvSpPr/>
          <p:nvPr/>
        </p:nvSpPr>
        <p:spPr>
          <a:xfrm>
            <a:off x="89140" y="200223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first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method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called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backtracking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and consists of taking a linear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recurrence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defining an, and replace the terms an-1,an-2,... with the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relation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defines an, but where n is replaced by n - 1, n - 2, etc.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8791" y="466343"/>
            <a:ext cx="11809563" cy="13621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Second order liner homogenous recurrence relation</a:t>
            </a:r>
            <a:endParaRPr lang="en-IN" sz="44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0" y="2734212"/>
            <a:ext cx="12191999" cy="4123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Roboto"/>
              </a:rPr>
              <a:t>A recurrence relation of the form</a:t>
            </a:r>
            <a:br>
              <a:rPr lang="en-US" sz="2000" dirty="0"/>
            </a:br>
            <a:r>
              <a:rPr lang="en-US" sz="2000" dirty="0"/>
              <a:t>                                             </a:t>
            </a:r>
            <a:r>
              <a:rPr lang="en-US" sz="2000" b="1" dirty="0">
                <a:latin typeface="Roboto"/>
              </a:rPr>
              <a:t>Ba</a:t>
            </a:r>
            <a:r>
              <a:rPr lang="en-US" sz="2000" b="1" baseline="-25000" dirty="0">
                <a:latin typeface="Roboto"/>
              </a:rPr>
              <a:t>n</a:t>
            </a:r>
            <a:r>
              <a:rPr lang="en-US" sz="2000" b="1" dirty="0">
                <a:latin typeface="Roboto"/>
              </a:rPr>
              <a:t> + Ca</a:t>
            </a:r>
            <a:r>
              <a:rPr lang="en-US" sz="2000" b="1" baseline="-25000" dirty="0">
                <a:latin typeface="Roboto"/>
              </a:rPr>
              <a:t>n-1</a:t>
            </a:r>
            <a:r>
              <a:rPr lang="en-US" sz="2000" b="1" dirty="0">
                <a:latin typeface="Roboto"/>
              </a:rPr>
              <a:t> + Da</a:t>
            </a:r>
            <a:r>
              <a:rPr lang="en-US" sz="2000" b="1" baseline="-25000" dirty="0">
                <a:latin typeface="Roboto"/>
              </a:rPr>
              <a:t>n-2</a:t>
            </a:r>
            <a:r>
              <a:rPr lang="en-US" sz="2000" b="1" dirty="0">
                <a:latin typeface="Roboto"/>
              </a:rPr>
              <a:t> = 0</a:t>
            </a:r>
            <a:r>
              <a:rPr lang="en-US" sz="2000" dirty="0">
                <a:latin typeface="Roboto"/>
              </a:rPr>
              <a:t> ——&gt; (1)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 is </a:t>
            </a:r>
            <a:r>
              <a:rPr lang="en-US" sz="2000" dirty="0">
                <a:latin typeface="Roboto"/>
              </a:rPr>
              <a:t>called a second order linear homogeneous recurrence relation with constant coefficients.</a:t>
            </a:r>
            <a:br>
              <a:rPr lang="en-US" sz="2000" dirty="0"/>
            </a:br>
            <a:r>
              <a:rPr lang="en-US" sz="2000" dirty="0">
                <a:latin typeface="Roboto"/>
              </a:rPr>
              <a:t>Solution to this is in form a</a:t>
            </a:r>
            <a:r>
              <a:rPr lang="en-US" sz="2000" baseline="-25000" dirty="0">
                <a:latin typeface="Roboto"/>
              </a:rPr>
              <a:t>n</a:t>
            </a:r>
            <a:r>
              <a:rPr lang="en-US" sz="2000" dirty="0">
                <a:latin typeface="Roboto"/>
              </a:rPr>
              <a:t> = </a:t>
            </a:r>
            <a:r>
              <a:rPr lang="en-US" sz="2000" dirty="0" err="1">
                <a:latin typeface="Roboto"/>
              </a:rPr>
              <a:t>r</a:t>
            </a:r>
            <a:r>
              <a:rPr lang="en-US" sz="2000" baseline="30000" dirty="0" err="1">
                <a:latin typeface="Roboto"/>
              </a:rPr>
              <a:t>n</a:t>
            </a:r>
            <a:r>
              <a:rPr lang="en-US" sz="2000" dirty="0">
                <a:latin typeface="Roboto"/>
              </a:rPr>
              <a:t> where r!=0</a:t>
            </a:r>
            <a:br>
              <a:rPr lang="en-US" sz="2000" dirty="0"/>
            </a:br>
            <a:r>
              <a:rPr lang="en-US" sz="2000" dirty="0">
                <a:latin typeface="Roboto"/>
              </a:rPr>
              <a:t>Putting this in (1)</a:t>
            </a:r>
            <a:br>
              <a:rPr lang="en-US" sz="2000" dirty="0"/>
            </a:br>
            <a:r>
              <a:rPr lang="en-US" sz="2000" dirty="0"/>
              <a:t>                                             </a:t>
            </a:r>
            <a:r>
              <a:rPr lang="en-US" sz="2000" b="1" dirty="0" err="1">
                <a:latin typeface="Roboto"/>
              </a:rPr>
              <a:t>Br</a:t>
            </a:r>
            <a:r>
              <a:rPr lang="en-US" sz="2000" b="1" baseline="30000" dirty="0" err="1">
                <a:latin typeface="Roboto"/>
              </a:rPr>
              <a:t>n</a:t>
            </a:r>
            <a:r>
              <a:rPr lang="en-US" sz="2000" b="1" dirty="0">
                <a:latin typeface="Roboto"/>
              </a:rPr>
              <a:t> + Cr</a:t>
            </a:r>
            <a:r>
              <a:rPr lang="en-US" sz="2000" b="1" baseline="30000" dirty="0">
                <a:latin typeface="Roboto"/>
              </a:rPr>
              <a:t>n-1</a:t>
            </a:r>
            <a:r>
              <a:rPr lang="en-US" sz="2000" b="1" dirty="0">
                <a:latin typeface="Roboto"/>
              </a:rPr>
              <a:t> + Dr</a:t>
            </a:r>
            <a:r>
              <a:rPr lang="en-US" sz="2000" b="1" baseline="30000" dirty="0">
                <a:latin typeface="Roboto"/>
              </a:rPr>
              <a:t>n-2</a:t>
            </a:r>
            <a:r>
              <a:rPr lang="en-US" sz="2000" b="1" dirty="0">
                <a:latin typeface="Roboto"/>
              </a:rPr>
              <a:t> = 0</a:t>
            </a:r>
            <a:br>
              <a:rPr lang="en-US" sz="2000" dirty="0"/>
            </a:br>
            <a:r>
              <a:rPr lang="en-US" sz="2000" b="1" dirty="0"/>
              <a:t>                                             </a:t>
            </a:r>
            <a:r>
              <a:rPr lang="en-US" sz="2000" b="1" dirty="0">
                <a:latin typeface="Roboto"/>
              </a:rPr>
              <a:t>r</a:t>
            </a:r>
            <a:r>
              <a:rPr lang="en-US" sz="2000" b="1" baseline="30000" dirty="0">
                <a:latin typeface="Roboto"/>
              </a:rPr>
              <a:t>2</a:t>
            </a:r>
            <a:r>
              <a:rPr lang="en-US" sz="2000" b="1" dirty="0">
                <a:latin typeface="Roboto"/>
              </a:rPr>
              <a:t> + r + 1 = 0</a:t>
            </a:r>
            <a:r>
              <a:rPr lang="en-US" sz="2000" dirty="0">
                <a:latin typeface="Roboto"/>
              </a:rPr>
              <a:t>           —–&gt; (2)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>
                <a:latin typeface="Roboto"/>
              </a:rPr>
              <a:t>Thus, a</a:t>
            </a:r>
            <a:r>
              <a:rPr lang="en-US" sz="2000" baseline="-25000" dirty="0">
                <a:latin typeface="Roboto"/>
              </a:rPr>
              <a:t>n</a:t>
            </a:r>
            <a:r>
              <a:rPr lang="en-US" sz="2000" dirty="0">
                <a:latin typeface="Roboto"/>
              </a:rPr>
              <a:t> = </a:t>
            </a:r>
            <a:r>
              <a:rPr lang="en-US" sz="2000" dirty="0" err="1">
                <a:latin typeface="Roboto"/>
              </a:rPr>
              <a:t>r</a:t>
            </a:r>
            <a:r>
              <a:rPr lang="en-US" sz="2000" baseline="30000" dirty="0" err="1">
                <a:latin typeface="Roboto"/>
              </a:rPr>
              <a:t>n</a:t>
            </a:r>
            <a:r>
              <a:rPr lang="en-US" sz="2000" dirty="0">
                <a:latin typeface="Roboto"/>
              </a:rPr>
              <a:t> is solution of (1) if r satisfies quadratic equation (2). This equation is called characteristic equation for relation (1).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880E6F-252B-4843-B4CE-72AECDFA391D}"/>
              </a:ext>
            </a:extLst>
          </p:cNvPr>
          <p:cNvSpPr/>
          <p:nvPr/>
        </p:nvSpPr>
        <p:spPr>
          <a:xfrm>
            <a:off x="978236" y="2046746"/>
            <a:ext cx="1765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Definition</a:t>
            </a:r>
            <a:r>
              <a:rPr lang="en-US" sz="2800" dirty="0"/>
              <a:t>: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Various Cases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B28A0D-D5CE-443E-BE89-80F00F644C57}"/>
              </a:ext>
            </a:extLst>
          </p:cNvPr>
          <p:cNvCxnSpPr/>
          <p:nvPr/>
        </p:nvCxnSpPr>
        <p:spPr>
          <a:xfrm>
            <a:off x="3830473" y="3971442"/>
            <a:ext cx="235670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DB4B0C-DF27-4142-9004-D75CAA1AD5DA}"/>
              </a:ext>
            </a:extLst>
          </p:cNvPr>
          <p:cNvCxnSpPr>
            <a:cxnSpLocks/>
          </p:cNvCxnSpPr>
          <p:nvPr/>
        </p:nvCxnSpPr>
        <p:spPr>
          <a:xfrm>
            <a:off x="6187174" y="2519714"/>
            <a:ext cx="0" cy="344078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CD91E9-CDDC-4E96-8A03-37E3B6387407}"/>
              </a:ext>
            </a:extLst>
          </p:cNvPr>
          <p:cNvCxnSpPr/>
          <p:nvPr/>
        </p:nvCxnSpPr>
        <p:spPr>
          <a:xfrm>
            <a:off x="6187174" y="2519714"/>
            <a:ext cx="14988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D3D068-FDF7-4268-95D1-683434648FB5}"/>
              </a:ext>
            </a:extLst>
          </p:cNvPr>
          <p:cNvCxnSpPr/>
          <p:nvPr/>
        </p:nvCxnSpPr>
        <p:spPr>
          <a:xfrm>
            <a:off x="6094476" y="3971442"/>
            <a:ext cx="155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3C1D6B-C109-40E1-8808-99D4CB7FA508}"/>
              </a:ext>
            </a:extLst>
          </p:cNvPr>
          <p:cNvCxnSpPr/>
          <p:nvPr/>
        </p:nvCxnSpPr>
        <p:spPr>
          <a:xfrm>
            <a:off x="6187174" y="5960498"/>
            <a:ext cx="1404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4EF139-9C9A-40C1-89EB-A9A348246DB3}"/>
              </a:ext>
            </a:extLst>
          </p:cNvPr>
          <p:cNvSpPr txBox="1"/>
          <p:nvPr/>
        </p:nvSpPr>
        <p:spPr>
          <a:xfrm>
            <a:off x="2189242" y="3532220"/>
            <a:ext cx="2064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 cases</a:t>
            </a:r>
            <a:endParaRPr lang="en-IN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214EC6-A34D-4681-8495-FA470EDE098D}"/>
              </a:ext>
            </a:extLst>
          </p:cNvPr>
          <p:cNvSpPr/>
          <p:nvPr/>
        </p:nvSpPr>
        <p:spPr>
          <a:xfrm>
            <a:off x="7686035" y="2335048"/>
            <a:ext cx="3057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Real and Distinct roots </a:t>
            </a:r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2E97A7-58C1-4F4C-A5F4-F634A4D64CD2}"/>
              </a:ext>
            </a:extLst>
          </p:cNvPr>
          <p:cNvSpPr/>
          <p:nvPr/>
        </p:nvSpPr>
        <p:spPr>
          <a:xfrm>
            <a:off x="7686035" y="3751730"/>
            <a:ext cx="1988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Complex roots</a:t>
            </a:r>
            <a:endParaRPr lang="en-IN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A5A253-2946-4FE7-8E2D-1CFF480AA5D7}"/>
              </a:ext>
            </a:extLst>
          </p:cNvPr>
          <p:cNvSpPr/>
          <p:nvPr/>
        </p:nvSpPr>
        <p:spPr>
          <a:xfrm>
            <a:off x="7686035" y="5591166"/>
            <a:ext cx="2753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Repeated Real Roots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668D0D-5CA9-4802-B559-940246D7E221}"/>
              </a:ext>
            </a:extLst>
          </p:cNvPr>
          <p:cNvSpPr txBox="1"/>
          <p:nvPr/>
        </p:nvSpPr>
        <p:spPr>
          <a:xfrm>
            <a:off x="4417224" y="1814644"/>
            <a:ext cx="242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Given equation </a:t>
            </a:r>
            <a:endParaRPr lang="en-I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630569-491D-4FB6-905C-D29ED48A5778}"/>
                  </a:ext>
                </a:extLst>
              </p:cNvPr>
              <p:cNvSpPr txBox="1"/>
              <p:nvPr/>
            </p:nvSpPr>
            <p:spPr>
              <a:xfrm>
                <a:off x="3350422" y="2790480"/>
                <a:ext cx="56036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Change the given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/>
                  <a:t>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630569-491D-4FB6-905C-D29ED48A5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22" y="2790480"/>
                <a:ext cx="5603630" cy="461665"/>
              </a:xfrm>
              <a:prstGeom prst="rect">
                <a:avLst/>
              </a:prstGeom>
              <a:blipFill>
                <a:blip r:embed="rId2"/>
                <a:stretch>
                  <a:fillRect l="-1741" t="-10667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60ECE8-4054-4737-B9BC-09E5C36D6D14}"/>
                  </a:ext>
                </a:extLst>
              </p:cNvPr>
              <p:cNvSpPr/>
              <p:nvPr/>
            </p:nvSpPr>
            <p:spPr>
              <a:xfrm>
                <a:off x="3581024" y="3713810"/>
                <a:ext cx="42577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Divide by the lowest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𝐯𝐚𝐥𝐮𝐞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60ECE8-4054-4737-B9BC-09E5C36D6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024" y="3713810"/>
                <a:ext cx="4257769" cy="461665"/>
              </a:xfrm>
              <a:prstGeom prst="rect">
                <a:avLst/>
              </a:prstGeom>
              <a:blipFill>
                <a:blip r:embed="rId3"/>
                <a:stretch>
                  <a:fillRect l="-2146" t="-10526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38EEEDF-A7A0-4EE2-9582-5B24D138ACBB}"/>
              </a:ext>
            </a:extLst>
          </p:cNvPr>
          <p:cNvSpPr/>
          <p:nvPr/>
        </p:nvSpPr>
        <p:spPr>
          <a:xfrm>
            <a:off x="4417224" y="4550287"/>
            <a:ext cx="2829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Quadric equation</a:t>
            </a:r>
            <a:endParaRPr lang="en-IN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12FF1E-581C-4DFB-ADDF-A737A72727BB}"/>
              </a:ext>
            </a:extLst>
          </p:cNvPr>
          <p:cNvSpPr/>
          <p:nvPr/>
        </p:nvSpPr>
        <p:spPr>
          <a:xfrm>
            <a:off x="3886014" y="5396079"/>
            <a:ext cx="5849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Find the two roots r1 , r2</a:t>
            </a:r>
            <a:endParaRPr lang="en-IN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DADDDA-6FFC-49B0-A4BE-59768464FF30}"/>
              </a:ext>
            </a:extLst>
          </p:cNvPr>
          <p:cNvSpPr/>
          <p:nvPr/>
        </p:nvSpPr>
        <p:spPr>
          <a:xfrm>
            <a:off x="5105922" y="6381281"/>
            <a:ext cx="1468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Solve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36BD53-CA3E-42D7-A63D-DDE97949B564}"/>
              </a:ext>
            </a:extLst>
          </p:cNvPr>
          <p:cNvCxnSpPr>
            <a:cxnSpLocks/>
          </p:cNvCxnSpPr>
          <p:nvPr/>
        </p:nvCxnSpPr>
        <p:spPr>
          <a:xfrm>
            <a:off x="5560221" y="2342073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0792B8-9CA9-4282-B445-BC97B79E4676}"/>
              </a:ext>
            </a:extLst>
          </p:cNvPr>
          <p:cNvCxnSpPr>
            <a:cxnSpLocks/>
          </p:cNvCxnSpPr>
          <p:nvPr/>
        </p:nvCxnSpPr>
        <p:spPr>
          <a:xfrm>
            <a:off x="5560221" y="3252145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A65DD3-27AE-44CA-AF7B-1B868F7620E4}"/>
              </a:ext>
            </a:extLst>
          </p:cNvPr>
          <p:cNvCxnSpPr>
            <a:cxnSpLocks/>
          </p:cNvCxnSpPr>
          <p:nvPr/>
        </p:nvCxnSpPr>
        <p:spPr>
          <a:xfrm>
            <a:off x="5560221" y="4101880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96E2F6-9E48-4579-BE62-4345B32DBCC2}"/>
              </a:ext>
            </a:extLst>
          </p:cNvPr>
          <p:cNvCxnSpPr>
            <a:cxnSpLocks/>
          </p:cNvCxnSpPr>
          <p:nvPr/>
        </p:nvCxnSpPr>
        <p:spPr>
          <a:xfrm>
            <a:off x="5560221" y="4947672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F43314-4D32-4365-B771-4D2696D5E522}"/>
              </a:ext>
            </a:extLst>
          </p:cNvPr>
          <p:cNvCxnSpPr>
            <a:cxnSpLocks/>
          </p:cNvCxnSpPr>
          <p:nvPr/>
        </p:nvCxnSpPr>
        <p:spPr>
          <a:xfrm>
            <a:off x="5560221" y="5932874"/>
            <a:ext cx="0" cy="44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CF39CAEE-6FD9-4533-A832-33D609EC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0" y="476719"/>
            <a:ext cx="9628632" cy="136211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Procedure to solve: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288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92FDC1-BFA2-4ADE-BAB1-B7586826E0EE}"/>
              </a:ext>
            </a:extLst>
          </p:cNvPr>
          <p:cNvSpPr txBox="1"/>
          <p:nvPr/>
        </p:nvSpPr>
        <p:spPr>
          <a:xfrm>
            <a:off x="565608" y="1855557"/>
            <a:ext cx="10348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the two roots k</a:t>
            </a:r>
            <a:r>
              <a:rPr lang="en-US" sz="2400" baseline="-25000" dirty="0"/>
              <a:t>1</a:t>
            </a:r>
            <a:r>
              <a:rPr lang="en-US" sz="2400" dirty="0"/>
              <a:t>, k</a:t>
            </a:r>
            <a:r>
              <a:rPr lang="en-US" sz="2400" baseline="-25000" dirty="0"/>
              <a:t>2</a:t>
            </a:r>
            <a:r>
              <a:rPr lang="en-US" sz="2400" dirty="0"/>
              <a:t> of equation are real and distinct then, we take</a:t>
            </a:r>
            <a:br>
              <a:rPr lang="en-US" sz="2400" dirty="0"/>
            </a:br>
            <a:r>
              <a:rPr lang="en-US" sz="2400" dirty="0"/>
              <a:t>                                     </a:t>
            </a:r>
            <a:r>
              <a:rPr lang="en-US" sz="2400" b="1" dirty="0"/>
              <a:t>a</a:t>
            </a:r>
            <a:r>
              <a:rPr lang="en-US" sz="2400" b="1" baseline="-25000" dirty="0"/>
              <a:t>n</a:t>
            </a:r>
            <a:r>
              <a:rPr lang="en-US" sz="2400" b="1" dirty="0"/>
              <a:t> = A(k</a:t>
            </a:r>
            <a:r>
              <a:rPr lang="en-US" sz="2400" b="1" baseline="-25000" dirty="0"/>
              <a:t>1</a:t>
            </a:r>
            <a:r>
              <a:rPr lang="en-US" sz="2400" b="1" dirty="0"/>
              <a:t>)</a:t>
            </a:r>
            <a:r>
              <a:rPr lang="en-US" sz="2400" b="1" baseline="30000" dirty="0"/>
              <a:t>n</a:t>
            </a:r>
            <a:r>
              <a:rPr lang="en-US" sz="2400" b="1" dirty="0"/>
              <a:t> + B(k</a:t>
            </a:r>
            <a:r>
              <a:rPr lang="en-US" sz="2400" b="1" baseline="-25000" dirty="0"/>
              <a:t>2</a:t>
            </a:r>
            <a:r>
              <a:rPr lang="en-US" sz="2400" b="1" dirty="0"/>
              <a:t>)</a:t>
            </a:r>
            <a:r>
              <a:rPr lang="en-US" sz="2400" b="1" baseline="30000" dirty="0"/>
              <a:t>n</a:t>
            </a:r>
            <a:r>
              <a:rPr lang="en-US" sz="2400" dirty="0"/>
              <a:t> </a:t>
            </a:r>
          </a:p>
          <a:p>
            <a:r>
              <a:rPr lang="en-US" sz="2400" dirty="0"/>
              <a:t>as general solution of (1) where A and B are arbitrary real constants.</a:t>
            </a:r>
            <a:r>
              <a:rPr lang="en-US" sz="2400" b="1" dirty="0"/>
              <a:t>               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86C8B-CD57-41D7-BDC2-44B42A74A499}"/>
              </a:ext>
            </a:extLst>
          </p:cNvPr>
          <p:cNvSpPr txBox="1"/>
          <p:nvPr/>
        </p:nvSpPr>
        <p:spPr>
          <a:xfrm>
            <a:off x="565608" y="2967335"/>
            <a:ext cx="374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:</a:t>
            </a:r>
            <a:endParaRPr lang="en-I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7494E4-2228-4C7A-9041-BB919DFBCDC0}"/>
                  </a:ext>
                </a:extLst>
              </p:cNvPr>
              <p:cNvSpPr txBox="1"/>
              <p:nvPr/>
            </p:nvSpPr>
            <p:spPr>
              <a:xfrm>
                <a:off x="1355663" y="3666431"/>
                <a:ext cx="4469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:r>
                  <a:rPr lang="en-US" b="1" dirty="0"/>
                  <a:t>a</a:t>
                </a:r>
                <a:r>
                  <a:rPr lang="en-US" b="1" baseline="-25000" dirty="0"/>
                  <a:t>n </a:t>
                </a:r>
                <a:r>
                  <a:rPr lang="en-US" b="1" dirty="0"/>
                  <a:t>=5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7494E4-2228-4C7A-9041-BB919DFBC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63" y="3666431"/>
                <a:ext cx="4469150" cy="369332"/>
              </a:xfrm>
              <a:prstGeom prst="rect">
                <a:avLst/>
              </a:prstGeom>
              <a:blipFill>
                <a:blip r:embed="rId2"/>
                <a:stretch>
                  <a:fillRect l="-817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232435-B25D-4C1C-B2B0-77B824A69B59}"/>
                  </a:ext>
                </a:extLst>
              </p:cNvPr>
              <p:cNvSpPr/>
              <p:nvPr/>
            </p:nvSpPr>
            <p:spPr>
              <a:xfrm>
                <a:off x="1355663" y="4142564"/>
                <a:ext cx="6096000" cy="25853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IN" dirty="0"/>
                  <a:t>=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dirty="0"/>
              </a:p>
              <a:p>
                <a:r>
                  <a:rPr lang="en-US" dirty="0"/>
                  <a:t>=      Divide by lowest power</a:t>
                </a:r>
              </a:p>
              <a:p>
                <a:r>
                  <a:rPr lang="en-IN" dirty="0"/>
                  <a:t>=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+6=0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=      r1 =3       r2 =2</a:t>
                </a:r>
              </a:p>
              <a:p>
                <a:r>
                  <a:rPr lang="en-US" dirty="0"/>
                  <a:t>=      a</a:t>
                </a:r>
                <a:r>
                  <a:rPr lang="en-US" baseline="-25000" dirty="0"/>
                  <a:t>n</a:t>
                </a:r>
                <a:r>
                  <a:rPr lang="en-US" dirty="0"/>
                  <a:t> = A(r</a:t>
                </a:r>
                <a:r>
                  <a:rPr lang="en-US" baseline="-25000" dirty="0"/>
                  <a:t>1</a:t>
                </a:r>
                <a:r>
                  <a:rPr lang="en-US" dirty="0"/>
                  <a:t>)</a:t>
                </a:r>
                <a:r>
                  <a:rPr lang="en-US" baseline="30000" dirty="0"/>
                  <a:t>n</a:t>
                </a:r>
                <a:r>
                  <a:rPr lang="en-US" dirty="0"/>
                  <a:t> + B(r</a:t>
                </a:r>
                <a:r>
                  <a:rPr lang="en-US" baseline="-25000" dirty="0"/>
                  <a:t>2</a:t>
                </a:r>
                <a:r>
                  <a:rPr lang="en-US" dirty="0"/>
                  <a:t>)</a:t>
                </a:r>
                <a:r>
                  <a:rPr lang="en-US" baseline="30000" dirty="0"/>
                  <a:t>n</a:t>
                </a:r>
                <a:endParaRPr lang="en-IN" dirty="0"/>
              </a:p>
              <a:p>
                <a:r>
                  <a:rPr lang="en-US" dirty="0"/>
                  <a:t>=      n=0,                                                    n=1,</a:t>
                </a:r>
              </a:p>
              <a:p>
                <a:r>
                  <a:rPr lang="en-US" dirty="0"/>
                  <a:t>=      A+B=1                                              3A+2B=1</a:t>
                </a:r>
                <a:endParaRPr lang="en-IN" dirty="0"/>
              </a:p>
              <a:p>
                <a:r>
                  <a:rPr lang="en-US" dirty="0"/>
                  <a:t>=      Solving we get A=-1    B=-2</a:t>
                </a:r>
              </a:p>
              <a:p>
                <a:r>
                  <a:rPr lang="en-US" dirty="0"/>
                  <a:t>=     a</a:t>
                </a:r>
                <a:r>
                  <a:rPr lang="en-US" baseline="-25000" dirty="0"/>
                  <a:t>n</a:t>
                </a:r>
                <a:r>
                  <a:rPr lang="en-US" dirty="0"/>
                  <a:t> = -1(3)</a:t>
                </a:r>
                <a:r>
                  <a:rPr lang="en-US" baseline="30000" dirty="0"/>
                  <a:t>n</a:t>
                </a:r>
                <a:r>
                  <a:rPr lang="en-US" dirty="0"/>
                  <a:t> + 2(2)</a:t>
                </a:r>
                <a:r>
                  <a:rPr lang="en-US" baseline="30000" dirty="0"/>
                  <a:t>n</a:t>
                </a:r>
                <a:endParaRPr lang="en-I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232435-B25D-4C1C-B2B0-77B824A69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663" y="4142564"/>
                <a:ext cx="6096000" cy="2585323"/>
              </a:xfrm>
              <a:prstGeom prst="rect">
                <a:avLst/>
              </a:prstGeom>
              <a:blipFill>
                <a:blip r:embed="rId3"/>
                <a:stretch>
                  <a:fillRect l="-800" t="-1415" b="-28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D5FE389-A439-4C4B-8B2A-45448043BBA7}"/>
              </a:ext>
            </a:extLst>
          </p:cNvPr>
          <p:cNvSpPr/>
          <p:nvPr/>
        </p:nvSpPr>
        <p:spPr>
          <a:xfrm>
            <a:off x="465826" y="779854"/>
            <a:ext cx="10161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E5E6DA"/>
                </a:solidFill>
              </a:rPr>
              <a:t>Case 1: Roots are Real &amp; Distinct </a:t>
            </a:r>
            <a:endParaRPr lang="en-IN" sz="4000" dirty="0">
              <a:solidFill>
                <a:srgbClr val="E5E6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08E84E-8397-4A1D-8737-EDA824FEDD2E}"/>
              </a:ext>
            </a:extLst>
          </p:cNvPr>
          <p:cNvSpPr txBox="1"/>
          <p:nvPr/>
        </p:nvSpPr>
        <p:spPr>
          <a:xfrm>
            <a:off x="414812" y="2039858"/>
            <a:ext cx="9964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/>
              </a:rPr>
              <a:t>If the two roots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,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of equation are real and equal, with k as common value then, we take</a:t>
            </a:r>
            <a:br>
              <a:rPr lang="en-US" sz="2400" dirty="0">
                <a:latin typeface="Roboto"/>
              </a:rPr>
            </a:br>
            <a:r>
              <a:rPr lang="en-US" sz="2400" dirty="0">
                <a:latin typeface="Roboto"/>
              </a:rPr>
              <a:t>                                      </a:t>
            </a:r>
            <a:r>
              <a:rPr lang="en-US" sz="2400" b="1" dirty="0">
                <a:latin typeface="Roboto"/>
              </a:rPr>
              <a:t>a</a:t>
            </a:r>
            <a:r>
              <a:rPr lang="en-US" sz="2400" b="1" baseline="-25000" dirty="0">
                <a:latin typeface="Roboto"/>
              </a:rPr>
              <a:t>n</a:t>
            </a:r>
            <a:r>
              <a:rPr lang="en-US" sz="2400" b="1" dirty="0">
                <a:latin typeface="Roboto"/>
              </a:rPr>
              <a:t> = (A + Bn)</a:t>
            </a:r>
            <a:r>
              <a:rPr lang="en-US" sz="2400" b="1" dirty="0" err="1">
                <a:latin typeface="Roboto"/>
              </a:rPr>
              <a:t>k</a:t>
            </a:r>
            <a:r>
              <a:rPr lang="en-US" sz="2400" b="1" baseline="30000" dirty="0" err="1">
                <a:latin typeface="Roboto"/>
              </a:rPr>
              <a:t>n</a:t>
            </a:r>
            <a:r>
              <a:rPr lang="en-US" sz="2400" dirty="0">
                <a:latin typeface="Roboto"/>
              </a:rPr>
              <a:t> </a:t>
            </a:r>
          </a:p>
          <a:p>
            <a:r>
              <a:rPr lang="en-US" sz="2400" dirty="0">
                <a:latin typeface="Roboto"/>
              </a:rPr>
              <a:t>as general solution of (1) where A and B are arbitrary real constants.</a:t>
            </a:r>
          </a:p>
          <a:p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490D2-2959-4B7F-B8B1-18F6F74D7A3A}"/>
              </a:ext>
            </a:extLst>
          </p:cNvPr>
          <p:cNvSpPr txBox="1"/>
          <p:nvPr/>
        </p:nvSpPr>
        <p:spPr>
          <a:xfrm>
            <a:off x="981959" y="3978850"/>
            <a:ext cx="3261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Problem:</a:t>
            </a:r>
            <a:endParaRPr lang="en-I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658829C-4DDD-49B0-A3BA-489CA9F9843D}"/>
                  </a:ext>
                </a:extLst>
              </p:cNvPr>
              <p:cNvSpPr/>
              <p:nvPr/>
            </p:nvSpPr>
            <p:spPr>
              <a:xfrm>
                <a:off x="1595024" y="4707990"/>
                <a:ext cx="45009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:r>
                  <a:rPr lang="en-US" b="1" dirty="0"/>
                  <a:t>a</a:t>
                </a:r>
                <a:r>
                  <a:rPr lang="en-US" b="1" baseline="-25000" dirty="0"/>
                  <a:t>n </a:t>
                </a:r>
                <a:r>
                  <a:rPr lang="en-US" b="1" dirty="0"/>
                  <a:t>=6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𝟗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658829C-4DDD-49B0-A3BA-489CA9F98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24" y="4707990"/>
                <a:ext cx="4500976" cy="369332"/>
              </a:xfrm>
              <a:prstGeom prst="rect">
                <a:avLst/>
              </a:prstGeom>
              <a:blipFill>
                <a:blip r:embed="rId2"/>
                <a:stretch>
                  <a:fillRect l="-94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B3327-3D2F-4BB8-A221-509D0FCEEA62}"/>
              </a:ext>
            </a:extLst>
          </p:cNvPr>
          <p:cNvCxnSpPr/>
          <p:nvPr/>
        </p:nvCxnSpPr>
        <p:spPr>
          <a:xfrm>
            <a:off x="1249695" y="5687313"/>
            <a:ext cx="6906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326AE5-97F0-444C-BC01-43DEBA18A7CA}"/>
              </a:ext>
            </a:extLst>
          </p:cNvPr>
          <p:cNvSpPr txBox="1"/>
          <p:nvPr/>
        </p:nvSpPr>
        <p:spPr>
          <a:xfrm>
            <a:off x="2121833" y="5491371"/>
            <a:ext cx="292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 =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AAE831-29E4-4EC7-B61D-0E6209811F3F}"/>
                  </a:ext>
                </a:extLst>
              </p:cNvPr>
              <p:cNvSpPr/>
              <p:nvPr/>
            </p:nvSpPr>
            <p:spPr>
              <a:xfrm>
                <a:off x="2700444" y="5487735"/>
                <a:ext cx="25326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    a</a:t>
                </a:r>
                <a:r>
                  <a:rPr lang="en-US" baseline="-25000" dirty="0"/>
                  <a:t>n</a:t>
                </a:r>
                <a:r>
                  <a:rPr lang="en-US" dirty="0"/>
                  <a:t> = 1(3)</a:t>
                </a:r>
                <a:r>
                  <a:rPr lang="en-US" baseline="30000" dirty="0"/>
                  <a:t>n</a:t>
                </a:r>
                <a:r>
                  <a:rPr lang="en-US" dirty="0"/>
                  <a:t> 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(−2/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3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(3)</a:t>
                </a:r>
                <a:r>
                  <a:rPr lang="en-US" baseline="30000" dirty="0"/>
                  <a:t>n</a:t>
                </a:r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AAE831-29E4-4EC7-B61D-0E6209811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44" y="5487735"/>
                <a:ext cx="2532681" cy="369332"/>
              </a:xfrm>
              <a:prstGeom prst="rect">
                <a:avLst/>
              </a:prstGeom>
              <a:blipFill>
                <a:blip r:embed="rId3"/>
                <a:stretch>
                  <a:fillRect t="-8197" r="-1205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D326B8F-F370-4800-AA08-EB3783B552D2}"/>
              </a:ext>
            </a:extLst>
          </p:cNvPr>
          <p:cNvSpPr/>
          <p:nvPr/>
        </p:nvSpPr>
        <p:spPr>
          <a:xfrm>
            <a:off x="414812" y="779854"/>
            <a:ext cx="11204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E5E6DA"/>
                </a:solidFill>
              </a:rPr>
              <a:t>Case 2: Roots are Real &amp; Equal</a:t>
            </a:r>
            <a:endParaRPr lang="en-IN" sz="4000" dirty="0">
              <a:solidFill>
                <a:srgbClr val="E5E6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8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DC6181-E319-48E1-A891-8527F92B31D3}"/>
              </a:ext>
            </a:extLst>
          </p:cNvPr>
          <p:cNvSpPr txBox="1"/>
          <p:nvPr/>
        </p:nvSpPr>
        <p:spPr>
          <a:xfrm>
            <a:off x="891011" y="2524782"/>
            <a:ext cx="9172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/>
              </a:rPr>
              <a:t>If the two roots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 and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of equation are complex then,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 and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are complex conjugate of each other </a:t>
            </a:r>
            <a:r>
              <a:rPr lang="en-US" sz="2400" dirty="0" err="1">
                <a:latin typeface="Roboto"/>
              </a:rPr>
              <a:t>i.e</a:t>
            </a:r>
            <a:r>
              <a:rPr lang="en-US" sz="2400" dirty="0">
                <a:latin typeface="Roboto"/>
              </a:rPr>
              <a:t> 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 = p + </a:t>
            </a:r>
            <a:r>
              <a:rPr lang="en-US" sz="2400" dirty="0" err="1">
                <a:latin typeface="Roboto"/>
              </a:rPr>
              <a:t>iq</a:t>
            </a:r>
            <a:r>
              <a:rPr lang="en-US" sz="2400" dirty="0">
                <a:latin typeface="Roboto"/>
              </a:rPr>
              <a:t> and 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= p – </a:t>
            </a:r>
            <a:r>
              <a:rPr lang="en-US" sz="2400" dirty="0" err="1">
                <a:latin typeface="Roboto"/>
              </a:rPr>
              <a:t>iq</a:t>
            </a:r>
            <a:r>
              <a:rPr lang="en-US" sz="2400" dirty="0">
                <a:latin typeface="Roboto"/>
              </a:rPr>
              <a:t> and we take</a:t>
            </a:r>
          </a:p>
          <a:p>
            <a:br>
              <a:rPr lang="en-US" sz="2400" dirty="0">
                <a:latin typeface="Roboto"/>
              </a:rPr>
            </a:br>
            <a:r>
              <a:rPr lang="en-US" sz="2400" dirty="0">
                <a:latin typeface="Roboto"/>
              </a:rPr>
              <a:t>                         </a:t>
            </a:r>
            <a:r>
              <a:rPr lang="en-US" sz="2400" b="1" dirty="0">
                <a:latin typeface="Roboto"/>
              </a:rPr>
              <a:t>a</a:t>
            </a:r>
            <a:r>
              <a:rPr lang="en-US" sz="2400" b="1" baseline="-25000" dirty="0">
                <a:latin typeface="Roboto"/>
              </a:rPr>
              <a:t>n</a:t>
            </a:r>
            <a:r>
              <a:rPr lang="en-US" sz="2400" b="1" dirty="0">
                <a:latin typeface="Roboto"/>
              </a:rPr>
              <a:t> = </a:t>
            </a:r>
            <a:r>
              <a:rPr lang="en-US" sz="2400" b="1" dirty="0" err="1">
                <a:latin typeface="Roboto"/>
              </a:rPr>
              <a:t>r</a:t>
            </a:r>
            <a:r>
              <a:rPr lang="en-US" sz="2400" b="1" baseline="30000" dirty="0" err="1">
                <a:latin typeface="Roboto"/>
              </a:rPr>
              <a:t>n</a:t>
            </a:r>
            <a:r>
              <a:rPr lang="en-US" sz="2400" b="1" dirty="0">
                <a:latin typeface="Roboto"/>
              </a:rPr>
              <a:t>(</a:t>
            </a:r>
            <a:r>
              <a:rPr lang="en-US" sz="2400" b="1" dirty="0" err="1">
                <a:latin typeface="Roboto"/>
              </a:rPr>
              <a:t>Acosnθ</a:t>
            </a:r>
            <a:r>
              <a:rPr lang="en-US" sz="2400" b="1" dirty="0">
                <a:latin typeface="Roboto"/>
              </a:rPr>
              <a:t> + </a:t>
            </a:r>
            <a:r>
              <a:rPr lang="en-US" sz="2400" b="1" dirty="0" err="1">
                <a:latin typeface="Roboto"/>
              </a:rPr>
              <a:t>Bsinnθ</a:t>
            </a:r>
            <a:r>
              <a:rPr lang="en-US" sz="2400" b="1" dirty="0">
                <a:latin typeface="Roboto"/>
              </a:rPr>
              <a:t>)</a:t>
            </a:r>
            <a:r>
              <a:rPr lang="en-US" sz="2400" dirty="0">
                <a:latin typeface="Roboto"/>
              </a:rPr>
              <a:t> </a:t>
            </a:r>
          </a:p>
          <a:p>
            <a:endParaRPr lang="en-US" sz="2400" dirty="0">
              <a:latin typeface="Roboto"/>
            </a:endParaRPr>
          </a:p>
          <a:p>
            <a:r>
              <a:rPr lang="en-US" sz="2400" dirty="0">
                <a:latin typeface="Roboto"/>
              </a:rPr>
              <a:t>as general solution of (1) where A and B are arbitrary complex constants, r = |k</a:t>
            </a:r>
            <a:r>
              <a:rPr lang="en-US" sz="2400" baseline="-25000" dirty="0">
                <a:latin typeface="Roboto"/>
              </a:rPr>
              <a:t>1</a:t>
            </a:r>
            <a:r>
              <a:rPr lang="en-US" sz="2400" dirty="0">
                <a:latin typeface="Roboto"/>
              </a:rPr>
              <a:t>| = |k</a:t>
            </a:r>
            <a:r>
              <a:rPr lang="en-US" sz="2400" baseline="-25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| = √p</a:t>
            </a:r>
            <a:r>
              <a:rPr lang="en-US" sz="2400" baseline="30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+ q</a:t>
            </a:r>
            <a:r>
              <a:rPr lang="en-US" sz="2400" baseline="30000" dirty="0">
                <a:latin typeface="Roboto"/>
              </a:rPr>
              <a:t>2</a:t>
            </a:r>
            <a:r>
              <a:rPr lang="en-US" sz="2400" dirty="0">
                <a:latin typeface="Roboto"/>
              </a:rPr>
              <a:t> and θ = tan</a:t>
            </a:r>
            <a:r>
              <a:rPr lang="en-US" sz="2400" baseline="30000" dirty="0">
                <a:latin typeface="Roboto"/>
              </a:rPr>
              <a:t>-1</a:t>
            </a:r>
            <a:r>
              <a:rPr lang="en-US" sz="2400" dirty="0">
                <a:latin typeface="Roboto"/>
              </a:rPr>
              <a:t>(q/p).</a:t>
            </a:r>
            <a:endParaRPr lang="en-IN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CAD24-DE1C-45C3-A68F-7B445C12DBB0}"/>
              </a:ext>
            </a:extLst>
          </p:cNvPr>
          <p:cNvSpPr/>
          <p:nvPr/>
        </p:nvSpPr>
        <p:spPr>
          <a:xfrm>
            <a:off x="543463" y="831612"/>
            <a:ext cx="11076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E5E6DA"/>
                </a:solidFill>
              </a:rPr>
              <a:t>Case 3: Roots are Complex </a:t>
            </a:r>
            <a:endParaRPr lang="en-IN" sz="4000" dirty="0">
              <a:solidFill>
                <a:srgbClr val="E5E6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49165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4A596-CA59-4AA8-B047-70458FD9131A}"/>
              </a:ext>
            </a:extLst>
          </p:cNvPr>
          <p:cNvSpPr txBox="1">
            <a:spLocks/>
          </p:cNvSpPr>
          <p:nvPr/>
        </p:nvSpPr>
        <p:spPr bwMode="black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Generating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DCE688-38A6-4504-83E1-73B7D0DC2011}"/>
              </a:ext>
            </a:extLst>
          </p:cNvPr>
          <p:cNvSpPr txBox="1">
            <a:spLocks/>
          </p:cNvSpPr>
          <p:nvPr/>
        </p:nvSpPr>
        <p:spPr>
          <a:xfrm>
            <a:off x="847725" y="20351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Roboto"/>
              </a:rPr>
              <a:t>Working with a continuous function is sometimes much easier than working with a sequence. For example, in the analysis of functions, calculus is very useful. However, the discrete nature of sequences prevents us from using calculus on sequences. A generating function is a continuous function associated with a given sequence. For this reason, generating functions are very useful in analyzing discrete problems involving sequences of numbers or sequences of functions. </a:t>
            </a:r>
          </a:p>
        </p:txBody>
      </p:sp>
    </p:spTree>
    <p:extLst>
      <p:ext uri="{BB962C8B-B14F-4D97-AF65-F5344CB8AC3E}">
        <p14:creationId xmlns:p14="http://schemas.microsoft.com/office/powerpoint/2010/main" val="374263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BA0A0B-F2B9-41BF-A0D5-32C753D1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92EF1-905D-4F66-B4D1-0467180C82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58975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….. </a:t>
                </a:r>
                <a:r>
                  <a:rPr lang="en-US" sz="2400" dirty="0">
                    <a:latin typeface="Roboto"/>
                    <a:cs typeface="Calibri" panose="020F0502020204030204" pitchFamily="34" charset="0"/>
                  </a:rPr>
                  <a:t>∞ be a sequence of real numbers denoted as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}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Then a series in power of x, such that 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 smtClean="0">
                        <a:latin typeface="Roboto"/>
                      </a:rPr>
                      <m:t>….. </m:t>
                    </m:r>
                    <m:r>
                      <m:rPr>
                        <m:nor/>
                      </m:rPr>
                      <a:rPr lang="en-US" sz="2400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sz="2400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G(x)=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sz="2400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2400" dirty="0">
                    <a:latin typeface="Roboto"/>
                  </a:rPr>
                  <a:t> , is called a </a:t>
                </a:r>
                <a:r>
                  <a:rPr lang="en-US" sz="2400" b="1" dirty="0">
                    <a:latin typeface="Roboto"/>
                  </a:rPr>
                  <a:t>generating function</a:t>
                </a:r>
                <a:r>
                  <a:rPr lang="en-US" sz="2400" dirty="0">
                    <a:latin typeface="Roboto"/>
                  </a:rPr>
                  <a:t> of series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}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sz="2400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Ex: If we have a sequence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latin typeface="Roboto"/>
                  </a:rPr>
                  <a:t>=n+1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Then the generating function for this sequence is,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latin typeface="Roboto"/>
                  </a:rPr>
                  <a:t>G(x)=</a:t>
                </a:r>
                <a:r>
                  <a:rPr lang="pt-BR" sz="2400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sz="2400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+1)</m:t>
                        </m:r>
                      </m:e>
                    </m:nary>
                  </m:oMath>
                </a14:m>
                <a:r>
                  <a:rPr lang="en-US" sz="2400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sz="2400" dirty="0">
                  <a:latin typeface="Roboto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92EF1-905D-4F66-B4D1-0467180C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5897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928" t="-980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3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D32E735-2C7B-4086-8CDA-96C39268B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325" y="571500"/>
                <a:ext cx="10658475" cy="56054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Roboto"/>
                  </a:rPr>
                  <a:t>Find the generating function for the series 1, -1 , 1 , -1 , 1,….</a:t>
                </a:r>
                <a:r>
                  <a:rPr lang="en-US" dirty="0">
                    <a:latin typeface="Roboto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Solution: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=1, -1 , 1 , -1 ,…..</a:t>
                </a:r>
                <a:r>
                  <a:rPr lang="en-US" dirty="0">
                    <a:latin typeface="Roboto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WKT,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dirty="0" smtClean="0">
                        <a:latin typeface="Roboto"/>
                      </a:rPr>
                      <m:t>….. </m:t>
                    </m:r>
                    <m:r>
                      <m:rPr>
                        <m:nor/>
                      </m:rPr>
                      <a:rPr lang="en-US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=1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=-1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=1,…..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dirty="0" smtClean="0">
                        <a:latin typeface="Roboto"/>
                      </a:rPr>
                      <m:t>….. </m:t>
                    </m:r>
                    <m:r>
                      <m:rPr>
                        <m:nor/>
                      </m:rPr>
                      <a:rPr lang="en-US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mtClean="0">
                        <a:latin typeface="Cambria Math" panose="02040503050406030204" pitchFamily="18" charset="0"/>
                      </a:rPr>
                      <m:t>     {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Closed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form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series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Roboto"/>
                </a:endParaRPr>
              </a:p>
              <a:p>
                <a:r>
                  <a:rPr lang="en-US" dirty="0">
                    <a:latin typeface="Roboto"/>
                  </a:rPr>
                  <a:t>Similarly, The generating function for the series 1, 1, 1, 1..</a:t>
                </a:r>
                <a:r>
                  <a:rPr lang="en-US" dirty="0">
                    <a:latin typeface="Roboto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r>
                  <a:rPr lang="en-US" dirty="0">
                    <a:latin typeface="Roboto"/>
                  </a:rPr>
                  <a:t> is,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dirty="0">
                  <a:latin typeface="Roboto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D32E735-2C7B-4086-8CDA-96C39268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571500"/>
                <a:ext cx="10658475" cy="5605463"/>
              </a:xfrm>
              <a:prstGeom prst="rect">
                <a:avLst/>
              </a:prstGeom>
              <a:blipFill>
                <a:blip r:embed="rId2"/>
                <a:stretch>
                  <a:fillRect l="-743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82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FEF7-0413-4968-9184-0D30454E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is Discrete Mathematics ?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CBF8F-FCB4-4504-B9C2-D3EC3849D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72" y="2190749"/>
            <a:ext cx="11844068" cy="4503349"/>
          </a:xfrm>
        </p:spPr>
        <p:txBody>
          <a:bodyPr/>
          <a:lstStyle/>
          <a:p>
            <a:r>
              <a:rPr lang="en-US" b="1" dirty="0"/>
              <a:t>Discrete mathematics</a:t>
            </a:r>
            <a:r>
              <a:rPr lang="en-US" dirty="0"/>
              <a:t> is the study of mathematical structures that are countable or otherwise distinct and separable. </a:t>
            </a:r>
          </a:p>
          <a:p>
            <a:endParaRPr lang="en-IN" dirty="0"/>
          </a:p>
          <a:p>
            <a:r>
              <a:rPr lang="en-US" dirty="0"/>
              <a:t> Examples of structures that are discrete are combinations, graphs, and logical statements. Discrete structures can be finite or infinite.</a:t>
            </a:r>
          </a:p>
          <a:p>
            <a:endParaRPr lang="en-US" dirty="0"/>
          </a:p>
          <a:p>
            <a:r>
              <a:rPr lang="en-US" dirty="0"/>
              <a:t>Discrete mathematics is in contrast to </a:t>
            </a:r>
            <a:r>
              <a:rPr lang="en-US" b="1" dirty="0"/>
              <a:t>continuous mathematics</a:t>
            </a:r>
            <a:r>
              <a:rPr lang="en-US" dirty="0"/>
              <a:t>, which deals with structures which can range in value over the real numbers, or have some non-separable quality.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82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C9730BD-2028-49E7-90CC-67257DAB7C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333374"/>
                <a:ext cx="11201400" cy="6105525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Find the Generating function for the sequence 3, 7, 11, 15….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Solution: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=3, 7, 11, 15…..</a:t>
                </a:r>
                <a:r>
                  <a:rPr lang="en-US" sz="2400" dirty="0">
                    <a:solidFill>
                      <a:schemeClr val="tx1"/>
                    </a:solidFill>
                    <a:latin typeface="Roboto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WKT,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</a:rPr>
                      <m:t>…..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=3,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=7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=15,…..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+11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+15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</a:rPr>
                      <m:t>…..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 err="1">
                    <a:solidFill>
                      <a:schemeClr val="tx1"/>
                    </a:solidFill>
                    <a:latin typeface="Roboto"/>
                  </a:rPr>
                  <a:t>xG</a:t>
                </a: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(x)=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+7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+11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</a:rPr>
                      <m:t>…..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      (Multiply by x and subtract)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(1-x)G(x)=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Roboto"/>
                      </a:rPr>
                      <m:t>…..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Roboto"/>
                  </a:rPr>
                  <a:t>(1-x)G(x)=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Roboto"/>
                  </a:rPr>
                  <a:t>G(x)=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b="1" dirty="0">
                  <a:solidFill>
                    <a:schemeClr val="tx1"/>
                  </a:solidFill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                              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C9730BD-2028-49E7-90CC-67257DAB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333374"/>
                <a:ext cx="11201400" cy="6105525"/>
              </a:xfrm>
              <a:prstGeom prst="rect">
                <a:avLst/>
              </a:prstGeom>
              <a:blipFill>
                <a:blip r:embed="rId2"/>
                <a:stretch>
                  <a:fillRect l="-707" t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EDCAF6-A6B2-44E4-BE14-6B1FA63881BD}"/>
              </a:ext>
            </a:extLst>
          </p:cNvPr>
          <p:cNvCxnSpPr>
            <a:cxnSpLocks/>
          </p:cNvCxnSpPr>
          <p:nvPr/>
        </p:nvCxnSpPr>
        <p:spPr>
          <a:xfrm>
            <a:off x="571500" y="3962400"/>
            <a:ext cx="3781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generating function table">
            <a:extLst>
              <a:ext uri="{FF2B5EF4-FFF2-40B4-BE49-F238E27FC236}">
                <a16:creationId xmlns:a16="http://schemas.microsoft.com/office/drawing/2014/main" id="{C50BEE37-5A31-4AB2-9B8B-7514566BD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0"/>
            <a:ext cx="5667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8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8371E5-147D-4F18-BC7E-74C29D02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Solving Recurrence Relation Using Generating function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30F467-BDC5-4786-AB54-AE7174CC25D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Roboto"/>
              </a:rPr>
              <a:t>Generating function can be used to solve recurrence relation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latin typeface="Roboto"/>
              </a:rPr>
              <a:t>Procedure :</a:t>
            </a:r>
          </a:p>
          <a:p>
            <a:r>
              <a:rPr lang="en-US" dirty="0">
                <a:latin typeface="Roboto"/>
              </a:rPr>
              <a:t>Translate a recurrence relation for the terms of a sequence into an equation involving generating function </a:t>
            </a:r>
          </a:p>
          <a:p>
            <a:r>
              <a:rPr lang="en-US" dirty="0">
                <a:latin typeface="Roboto"/>
              </a:rPr>
              <a:t>This equation can be solved to find a closed form of the generating function</a:t>
            </a:r>
          </a:p>
          <a:p>
            <a:r>
              <a:rPr lang="en-US" dirty="0">
                <a:latin typeface="Roboto"/>
              </a:rPr>
              <a:t>From this closed form, the coefficients of the power series for the generating function can be found solving the original recurrence relation</a:t>
            </a:r>
          </a:p>
        </p:txBody>
      </p:sp>
    </p:spTree>
    <p:extLst>
      <p:ext uri="{BB962C8B-B14F-4D97-AF65-F5344CB8AC3E}">
        <p14:creationId xmlns:p14="http://schemas.microsoft.com/office/powerpoint/2010/main" val="2824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E287219-B2BA-4937-B097-63EFA2913A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75" y="304800"/>
                <a:ext cx="11077575" cy="6143625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500"/>
                  </a:spcBef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Roboto"/>
                  </a:rPr>
                  <a:t>Solve the recurrence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Roboto"/>
                  </a:rPr>
                  <a:t>for k=1,2,3.. and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=2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Solution: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Let G(x) be the generating function for the sequence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dirty="0">
                    <a:latin typeface="Roboto"/>
                  </a:rPr>
                  <a:t>}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i.e. G(x)=</a:t>
                </a:r>
                <a:r>
                  <a:rPr lang="pt-BR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 err="1">
                    <a:latin typeface="Roboto"/>
                  </a:rPr>
                  <a:t>xG</a:t>
                </a:r>
                <a:r>
                  <a:rPr lang="en-US" dirty="0">
                    <a:latin typeface="Roboto"/>
                  </a:rPr>
                  <a:t>(x)=</a:t>
                </a:r>
                <a:r>
                  <a:rPr lang="pt-BR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dirty="0">
                    <a:latin typeface="Roboto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Using the recurrence relation, we get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 – 3xG(x)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− 3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 – 3xG(x)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nary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dirty="0">
                    <a:latin typeface="Roboto"/>
                  </a:rPr>
                  <a:t> 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(1 – 3x)G(x) = 2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1−3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G(x)=2</a:t>
                </a:r>
                <a:r>
                  <a:rPr lang="pt-BR" dirty="0">
                    <a:latin typeface="Roboto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>
                            <a:latin typeface="Roboto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dirty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e>
                    </m:nary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dirty="0">
                    <a:latin typeface="Roboto"/>
                  </a:rPr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US" b="1" dirty="0">
                    <a:latin typeface="Roboto"/>
                  </a:rPr>
                  <a:t>=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endParaRPr lang="en-US" b="1" dirty="0">
                  <a:latin typeface="Roboto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6E287219-B2BA-4937-B097-63EFA291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304800"/>
                <a:ext cx="11077575" cy="6143625"/>
              </a:xfrm>
              <a:prstGeom prst="rect">
                <a:avLst/>
              </a:prstGeom>
              <a:blipFill>
                <a:blip r:embed="rId2"/>
                <a:stretch>
                  <a:fillRect l="-715" t="-1190" b="-4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Image result for generating function table">
            <a:extLst>
              <a:ext uri="{FF2B5EF4-FFF2-40B4-BE49-F238E27FC236}">
                <a16:creationId xmlns:a16="http://schemas.microsoft.com/office/drawing/2014/main" id="{82E20989-0DC5-43C8-817E-4B6895F12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44" t="43976" r="38824" b="49549"/>
          <a:stretch/>
        </p:blipFill>
        <p:spPr bwMode="auto">
          <a:xfrm>
            <a:off x="4129087" y="4800599"/>
            <a:ext cx="6630397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179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CEF8-7268-48CF-9140-51330182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Applications of Generating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606C3-3640-4E43-B990-68BC91FB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functions are used in a wide area from statistics to mechanics, from combinations to cryptology, especially in topics involving sequences. </a:t>
            </a:r>
          </a:p>
          <a:p>
            <a:pPr marL="0" indent="0">
              <a:buNone/>
            </a:pPr>
            <a:r>
              <a:rPr lang="en-US" dirty="0"/>
              <a:t>   They help us</a:t>
            </a:r>
          </a:p>
          <a:p>
            <a:r>
              <a:rPr lang="en-US" dirty="0"/>
              <a:t>to find the explicit formula for the general term of a sequence </a:t>
            </a:r>
          </a:p>
          <a:p>
            <a:r>
              <a:rPr lang="en-US" dirty="0"/>
              <a:t>to find recurrence relations</a:t>
            </a:r>
          </a:p>
          <a:p>
            <a:r>
              <a:rPr lang="en-US" dirty="0"/>
              <a:t>to compute averages and some other statistical properties</a:t>
            </a:r>
          </a:p>
          <a:p>
            <a:r>
              <a:rPr lang="en-US" dirty="0"/>
              <a:t>to prove some mathematical identities</a:t>
            </a:r>
          </a:p>
        </p:txBody>
      </p:sp>
    </p:spTree>
    <p:extLst>
      <p:ext uri="{BB962C8B-B14F-4D97-AF65-F5344CB8AC3E}">
        <p14:creationId xmlns:p14="http://schemas.microsoft.com/office/powerpoint/2010/main" val="40890248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5" y="1207698"/>
            <a:ext cx="6597464" cy="1864235"/>
          </a:xfrm>
        </p:spPr>
        <p:txBody>
          <a:bodyPr>
            <a:normAutofit/>
          </a:bodyPr>
          <a:lstStyle/>
          <a:p>
            <a:r>
              <a:rPr lang="en-US" sz="9600" dirty="0"/>
              <a:t>THANK YOU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Venkatesh 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K Rahul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Vaishnavi 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Akriti J</a:t>
            </a:r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fat guy with gun meme">
            <a:extLst>
              <a:ext uri="{FF2B5EF4-FFF2-40B4-BE49-F238E27FC236}">
                <a16:creationId xmlns:a16="http://schemas.microsoft.com/office/drawing/2014/main" id="{ABB18C86-E993-4CCF-B814-7D90F2F8B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258" r="-266" b="32514"/>
          <a:stretch/>
        </p:blipFill>
        <p:spPr bwMode="auto">
          <a:xfrm>
            <a:off x="0" y="0"/>
            <a:ext cx="7427343" cy="685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9099B4-9EF1-478E-B1D2-11B218FDD233}"/>
              </a:ext>
            </a:extLst>
          </p:cNvPr>
          <p:cNvSpPr/>
          <p:nvPr/>
        </p:nvSpPr>
        <p:spPr>
          <a:xfrm>
            <a:off x="7427342" y="-1"/>
            <a:ext cx="4761609" cy="757130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ANY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QUESTIONS????</a:t>
            </a:r>
          </a:p>
          <a:p>
            <a:pPr algn="ctr"/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421320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8487FEF-0A51-4931-809D-F2F32FCFF6AF}"/>
              </a:ext>
            </a:extLst>
          </p:cNvPr>
          <p:cNvSpPr txBox="1">
            <a:spLocks/>
          </p:cNvSpPr>
          <p:nvPr/>
        </p:nvSpPr>
        <p:spPr bwMode="black">
          <a:xfrm>
            <a:off x="1346296" y="549731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Everyday Applications of Discrete Mathematics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302F07-D6A9-46A5-9807-EBF6C9F5B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98302F07-D6A9-46A5-9807-EBF6C9F5B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98302F07-D6A9-46A5-9807-EBF6C9F5B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D9059A-916A-4916-A2A8-B42491568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DAD9059A-916A-4916-A2A8-B42491568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DAD9059A-916A-4916-A2A8-B42491568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5A33852-3C4B-4406-8856-3A4D62019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graphicEl>
                                              <a:dgm id="{25A33852-3C4B-4406-8856-3A4D62019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graphicEl>
                                              <a:dgm id="{25A33852-3C4B-4406-8856-3A4D62019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6146B22-5360-4D1B-AC91-3378F1013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graphicEl>
                                              <a:dgm id="{86146B22-5360-4D1B-AC91-3378F1013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dgm id="{86146B22-5360-4D1B-AC91-3378F1013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0895-635E-4EEB-8679-71DAEC48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Tower of Hanoi</a:t>
            </a:r>
            <a:endParaRPr lang="en-IN" sz="4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015D6-D2C4-449D-A30C-7BA757B1B4B5}"/>
              </a:ext>
            </a:extLst>
          </p:cNvPr>
          <p:cNvSpPr txBox="1"/>
          <p:nvPr/>
        </p:nvSpPr>
        <p:spPr>
          <a:xfrm>
            <a:off x="4511615" y="2225255"/>
            <a:ext cx="75826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objective of the puzzle is to move entire stack to another rod obeying the following rules : 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Only one disk may move at a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Each move consists of taking upper disk from one of the rods &amp; sliding it onto another rod, on top of the other disks that may already be present on that rod.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No disk may be placed on top of a smaller disk.</a:t>
            </a:r>
            <a:endParaRPr lang="en-IN" sz="24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B6C58E-D4D1-436B-A1BE-1E7E0CD0A8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6" y="2720436"/>
            <a:ext cx="4413849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783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B8FDEDA1-5E14-465E-874F-D55F37552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2" y="2225255"/>
            <a:ext cx="3986213" cy="3986213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DDCB9FA-E206-4235-9B4A-9E3BDAEC7E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68152" y="2459504"/>
            <a:ext cx="5900077" cy="193899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− Move n-1 disks from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source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− Move n</a:t>
            </a:r>
            <a:r>
              <a: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disk from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source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3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− Move n-1 disks from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40CD06-47C4-431D-88EF-895ABA029982}"/>
              </a:ext>
            </a:extLst>
          </p:cNvPr>
          <p:cNvSpPr txBox="1">
            <a:spLocks/>
          </p:cNvSpPr>
          <p:nvPr/>
        </p:nvSpPr>
        <p:spPr bwMode="black">
          <a:xfrm>
            <a:off x="1139597" y="458946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Tower of Hanoi</a:t>
            </a:r>
            <a:endParaRPr lang="en-IN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C490E-2DB3-4254-8538-5397170F61E1}"/>
              </a:ext>
            </a:extLst>
          </p:cNvPr>
          <p:cNvSpPr/>
          <p:nvPr/>
        </p:nvSpPr>
        <p:spPr>
          <a:xfrm>
            <a:off x="-664926" y="4829490"/>
            <a:ext cx="600397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Source      Auxiliary    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Destination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17059-82EE-4F3F-8EA4-5A07CC780383}"/>
              </a:ext>
            </a:extLst>
          </p:cNvPr>
          <p:cNvSpPr txBox="1"/>
          <p:nvPr/>
        </p:nvSpPr>
        <p:spPr>
          <a:xfrm>
            <a:off x="4868151" y="4363023"/>
            <a:ext cx="5900077" cy="2308324"/>
          </a:xfrm>
          <a:prstGeom prst="rect">
            <a:avLst/>
          </a:prstGeom>
          <a:solidFill>
            <a:srgbClr val="EEEEEE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-------------------------------------------------------------</a:t>
            </a:r>
          </a:p>
          <a:p>
            <a:r>
              <a:rPr lang="en-US" sz="2400" dirty="0"/>
              <a:t>|Total Number of moves needed to solve for |  | given ‘N’ disks : 	</a:t>
            </a:r>
            <a:r>
              <a:rPr lang="en-IN" sz="2400" dirty="0"/>
              <a:t>2</a:t>
            </a:r>
            <a:r>
              <a:rPr lang="en-IN" sz="2400" baseline="30000" dirty="0"/>
              <a:t>n</a:t>
            </a:r>
            <a:r>
              <a:rPr lang="en-IN" sz="2400" dirty="0"/>
              <a:t> − 1			 |</a:t>
            </a:r>
          </a:p>
          <a:p>
            <a:r>
              <a:rPr lang="en-IN" sz="2400" dirty="0"/>
              <a:t>|						 |</a:t>
            </a:r>
          </a:p>
          <a:p>
            <a:r>
              <a:rPr lang="en-IN" sz="2400" dirty="0"/>
              <a:t>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088810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609E-5BED-46CE-AEF3-DD585890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Fibonacci 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A7854-4373-4E3C-93D3-C702D3C4A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farmer raises rabbits. Each rabbit gives birth when 2 months old and then each month there after.</a:t>
            </a:r>
          </a:p>
          <a:p>
            <a:r>
              <a:rPr lang="en-US" dirty="0"/>
              <a:t>Question: How many rabbits will the farmer have after n months? Try it on small numbers.</a:t>
            </a:r>
          </a:p>
          <a:p>
            <a:r>
              <a:rPr lang="en-US" dirty="0" err="1"/>
              <a:t>Fn</a:t>
            </a:r>
            <a:r>
              <a:rPr lang="en-US" dirty="0"/>
              <a:t> ... the number of rabbits after n month. Each rabbit alive the n-1th month remains nth month. Each rabbit alive the n − 2th month adds one more rabbit to nth month.</a:t>
            </a:r>
          </a:p>
          <a:p>
            <a:r>
              <a:rPr lang="en-US" dirty="0"/>
              <a:t>F1 = 1 </a:t>
            </a:r>
            <a:br>
              <a:rPr lang="en-US" dirty="0"/>
            </a:br>
            <a:r>
              <a:rPr lang="en-US" dirty="0"/>
              <a:t>F2 = 1 </a:t>
            </a:r>
            <a:br>
              <a:rPr lang="en-US" dirty="0"/>
            </a:br>
            <a:r>
              <a:rPr lang="en-US" dirty="0"/>
              <a:t>Fn+1 = </a:t>
            </a:r>
            <a:r>
              <a:rPr lang="en-US" dirty="0" err="1"/>
              <a:t>Fn</a:t>
            </a:r>
            <a:r>
              <a:rPr lang="en-US" dirty="0"/>
              <a:t> + Fn−1 if n ≥ 2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C56AF1-4E85-4AAB-A6F0-4492500C0CA6}"/>
              </a:ext>
            </a:extLst>
          </p:cNvPr>
          <p:cNvSpPr/>
          <p:nvPr/>
        </p:nvSpPr>
        <p:spPr>
          <a:xfrm>
            <a:off x="3048000" y="2690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>
                <a:solidFill>
                  <a:srgbClr val="161616"/>
                </a:solidFill>
                <a:latin typeface="KaTeX_Main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059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DAAF-4828-40D9-B597-9EC35CF5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. . . Fibonacci Problem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3520-26A0-4167-9C8F-B33FEE031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2190749"/>
            <a:ext cx="11523216" cy="4565158"/>
          </a:xfrm>
        </p:spPr>
        <p:txBody>
          <a:bodyPr>
            <a:normAutofit/>
          </a:bodyPr>
          <a:lstStyle/>
          <a:p>
            <a:r>
              <a:rPr lang="en-US" dirty="0"/>
              <a:t>This formula is an example of a recurrence formula (as opposite to an explicit formula). </a:t>
            </a:r>
          </a:p>
          <a:p>
            <a:r>
              <a:rPr lang="en-US" dirty="0"/>
              <a:t>Recurrence formulas are often easy to obtain (and easy to code). Often we extend the sequence by starting,</a:t>
            </a:r>
            <a:br>
              <a:rPr lang="en-US" dirty="0"/>
            </a:br>
            <a:r>
              <a:rPr lang="en-US" dirty="0"/>
              <a:t>F0 = 0,</a:t>
            </a:r>
            <a:br>
              <a:rPr lang="en-US" dirty="0"/>
            </a:br>
            <a:r>
              <a:rPr lang="en-US" dirty="0"/>
              <a:t>F1 = 0,</a:t>
            </a:r>
            <a:br>
              <a:rPr lang="en-US" dirty="0"/>
            </a:br>
            <a:r>
              <a:rPr lang="en-US" dirty="0"/>
              <a:t>F2 = 1 Fn+1 = </a:t>
            </a:r>
            <a:r>
              <a:rPr lang="en-US" dirty="0" err="1"/>
              <a:t>Fn</a:t>
            </a:r>
            <a:r>
              <a:rPr lang="en-US" dirty="0"/>
              <a:t> + Fn−1 if n ≥ 1 </a:t>
            </a:r>
          </a:p>
          <a:p>
            <a:r>
              <a:rPr lang="en-US" dirty="0"/>
              <a:t>Sequence of Fibonacci numbers 0, 1, 1, 2, 3, 5, 8, 13, 21, 34, 55, 89, 144, 233, . .</a:t>
            </a:r>
          </a:p>
          <a:p>
            <a:r>
              <a:rPr lang="en-IN" dirty="0"/>
              <a:t>For that reason, Fibonacci numbers have been studied in detail. Some basic identities: F0 + F1 + F2 + · · · + </a:t>
            </a:r>
            <a:r>
              <a:rPr lang="en-IN" dirty="0" err="1"/>
              <a:t>Fn</a:t>
            </a:r>
            <a:r>
              <a:rPr lang="en-IN" dirty="0"/>
              <a:t> = Fn+2 − 1 F1 + F3 + F5 + · · · + F2n−1 = F2n F0 − F1 + F2 − F3 + · · · − F2n−1 + F2n = F2n−1 − 1 Fn−1Fn+1 − F 2 n = (−1)n</a:t>
            </a:r>
          </a:p>
        </p:txBody>
      </p:sp>
    </p:spTree>
    <p:extLst>
      <p:ext uri="{BB962C8B-B14F-4D97-AF65-F5344CB8AC3E}">
        <p14:creationId xmlns:p14="http://schemas.microsoft.com/office/powerpoint/2010/main" val="358316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40D717-5811-4B37-9B54-20F8DFA7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25" y="466725"/>
            <a:ext cx="9629775" cy="136207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Recurrence relations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2F8615-B3A8-45D6-8C5E-A6A6745285DD}"/>
              </a:ext>
            </a:extLst>
          </p:cNvPr>
          <p:cNvSpPr txBox="1">
            <a:spLocks/>
          </p:cNvSpPr>
          <p:nvPr/>
        </p:nvSpPr>
        <p:spPr>
          <a:xfrm>
            <a:off x="975503" y="2511724"/>
            <a:ext cx="10264715" cy="3483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A recurrence relation is an equation that recursively defines a sequence where the next term is a function of the previous terms (Expressing </a:t>
            </a:r>
            <a:r>
              <a:rPr lang="en-US" dirty="0" err="1"/>
              <a:t>Fn</a:t>
            </a:r>
            <a:r>
              <a:rPr lang="en-US" dirty="0"/>
              <a:t> as some combination of Fi with </a:t>
            </a:r>
            <a:r>
              <a:rPr lang="en-US" dirty="0" err="1"/>
              <a:t>i</a:t>
            </a:r>
            <a:r>
              <a:rPr lang="en-US" dirty="0"/>
              <a:t>&lt;n).</a:t>
            </a:r>
          </a:p>
          <a:p>
            <a:pPr algn="just"/>
            <a:r>
              <a:rPr lang="en-US" b="1" dirty="0"/>
              <a:t>Example</a:t>
            </a:r>
            <a:r>
              <a:rPr lang="en-US" dirty="0"/>
              <a:t> − Fibonacci series − </a:t>
            </a:r>
            <a:r>
              <a:rPr lang="en-US" dirty="0" err="1"/>
              <a:t>Fn</a:t>
            </a:r>
            <a:r>
              <a:rPr lang="en-US" dirty="0"/>
              <a:t>=Fn−1+Fn−2Fn, Tower of Hanoi − </a:t>
            </a:r>
            <a:r>
              <a:rPr lang="en-US" dirty="0" err="1"/>
              <a:t>Fn</a:t>
            </a:r>
            <a:r>
              <a:rPr lang="en-US" dirty="0"/>
              <a:t>=2Fn−1</a:t>
            </a:r>
          </a:p>
        </p:txBody>
      </p:sp>
    </p:spTree>
    <p:extLst>
      <p:ext uri="{BB962C8B-B14F-4D97-AF65-F5344CB8AC3E}">
        <p14:creationId xmlns:p14="http://schemas.microsoft.com/office/powerpoint/2010/main" val="2978967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Types of recurrence relations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n-US" b="1" dirty="0"/>
              <a:t>First order Recurrence relation :- </a:t>
            </a:r>
            <a:r>
              <a:rPr lang="en-US" dirty="0"/>
              <a:t>A recurrence relation of the form : </a:t>
            </a:r>
            <a:r>
              <a:rPr lang="en-US" b="1" dirty="0"/>
              <a:t>a</a:t>
            </a:r>
            <a:r>
              <a:rPr lang="en-US" b="1" baseline="-25000" dirty="0"/>
              <a:t>n</a:t>
            </a:r>
            <a:r>
              <a:rPr lang="en-US" b="1" dirty="0"/>
              <a:t> = ca</a:t>
            </a:r>
            <a:r>
              <a:rPr lang="en-US" b="1" baseline="-25000" dirty="0"/>
              <a:t>n-1</a:t>
            </a:r>
            <a:r>
              <a:rPr lang="en-US" b="1" dirty="0"/>
              <a:t> + f(n)</a:t>
            </a:r>
            <a:r>
              <a:rPr lang="en-US" dirty="0"/>
              <a:t> for n&gt;=1</a:t>
            </a:r>
            <a:br>
              <a:rPr lang="en-US" dirty="0"/>
            </a:br>
            <a:r>
              <a:rPr lang="en-US" dirty="0"/>
              <a:t>where c is a constant and f(n) is a known function is called linear recurrence relation of first order with constant coefficient. If f(n) = 0, the relation is homogeneous otherwise non-homogeneous.</a:t>
            </a:r>
          </a:p>
          <a:p>
            <a:pPr algn="just" fontAlgn="base">
              <a:buNone/>
            </a:pPr>
            <a:r>
              <a:rPr lang="en-US" b="1" dirty="0"/>
              <a:t>  Example :- 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 = 2x</a:t>
            </a:r>
            <a:r>
              <a:rPr lang="en-US" baseline="-25000" dirty="0"/>
              <a:t>n-1</a:t>
            </a:r>
            <a:r>
              <a:rPr lang="en-US" dirty="0"/>
              <a:t> – 1, a</a:t>
            </a:r>
            <a:r>
              <a:rPr lang="en-US" baseline="-25000" dirty="0"/>
              <a:t>n</a:t>
            </a:r>
            <a:r>
              <a:rPr lang="en-US" dirty="0"/>
              <a:t> = na</a:t>
            </a:r>
            <a:r>
              <a:rPr lang="en-US" baseline="-25000" dirty="0"/>
              <a:t>n-1</a:t>
            </a:r>
            <a:r>
              <a:rPr lang="en-US" dirty="0"/>
              <a:t> + 1, etc.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269</TotalTime>
  <Words>2073</Words>
  <Application>Microsoft Office PowerPoint</Application>
  <PresentationFormat>Widescreen</PresentationFormat>
  <Paragraphs>182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</vt:lpstr>
      <vt:lpstr>Calibri</vt:lpstr>
      <vt:lpstr>Cambria Math</vt:lpstr>
      <vt:lpstr>KaTeX_Main</vt:lpstr>
      <vt:lpstr>Roboto</vt:lpstr>
      <vt:lpstr>Wingdings</vt:lpstr>
      <vt:lpstr>Educational subjects 16x9</vt:lpstr>
      <vt:lpstr>Recurrence Relation &amp; Generating Function</vt:lpstr>
      <vt:lpstr>What is Discrete Mathematics ?</vt:lpstr>
      <vt:lpstr>PowerPoint Presentation</vt:lpstr>
      <vt:lpstr>Tower of Hanoi</vt:lpstr>
      <vt:lpstr>PowerPoint Presentation</vt:lpstr>
      <vt:lpstr>Fibonacci Problem:</vt:lpstr>
      <vt:lpstr> . . . Fibonacci Problem :</vt:lpstr>
      <vt:lpstr>Recurrence relations</vt:lpstr>
      <vt:lpstr>Types of recurrence relations</vt:lpstr>
      <vt:lpstr>Backtracking Method</vt:lpstr>
      <vt:lpstr>Second order liner homogenous recurrence relation</vt:lpstr>
      <vt:lpstr>Various Cases</vt:lpstr>
      <vt:lpstr>Procedure to solve:</vt:lpstr>
      <vt:lpstr>PowerPoint Presentation</vt:lpstr>
      <vt:lpstr>PowerPoint Presentation</vt:lpstr>
      <vt:lpstr>PowerPoint Presentation</vt:lpstr>
      <vt:lpstr>PowerPoint Presentation</vt:lpstr>
      <vt:lpstr>Definition</vt:lpstr>
      <vt:lpstr>PowerPoint Presentation</vt:lpstr>
      <vt:lpstr>PowerPoint Presentation</vt:lpstr>
      <vt:lpstr>PowerPoint Presentation</vt:lpstr>
      <vt:lpstr>Solving Recurrence Relation Using Generating function</vt:lpstr>
      <vt:lpstr>PowerPoint Presentation</vt:lpstr>
      <vt:lpstr>Applications of Generating function</vt:lpstr>
      <vt:lpstr>THANK YOU</vt:lpstr>
      <vt:lpstr>Add a Slide Title - 2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Recurrence Relation &amp; Generating Function</dc:title>
  <dc:creator>Venkatesh Dhongadi</dc:creator>
  <cp:lastModifiedBy>Venkatesh Dhongadi</cp:lastModifiedBy>
  <cp:revision>64</cp:revision>
  <dcterms:created xsi:type="dcterms:W3CDTF">2020-03-06T03:48:37Z</dcterms:created>
  <dcterms:modified xsi:type="dcterms:W3CDTF">2020-03-07T02:35:02Z</dcterms:modified>
</cp:coreProperties>
</file>